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3"/>
  </p:notesMasterIdLst>
  <p:sldIdLst>
    <p:sldId id="256" r:id="rId2"/>
    <p:sldId id="336" r:id="rId3"/>
    <p:sldId id="266" r:id="rId4"/>
    <p:sldId id="337" r:id="rId5"/>
    <p:sldId id="352" r:id="rId6"/>
    <p:sldId id="353" r:id="rId7"/>
    <p:sldId id="354" r:id="rId8"/>
    <p:sldId id="340" r:id="rId9"/>
    <p:sldId id="355" r:id="rId10"/>
    <p:sldId id="341" r:id="rId11"/>
    <p:sldId id="356" r:id="rId12"/>
    <p:sldId id="351" r:id="rId13"/>
    <p:sldId id="342" r:id="rId14"/>
    <p:sldId id="357" r:id="rId15"/>
    <p:sldId id="358" r:id="rId16"/>
    <p:sldId id="360" r:id="rId17"/>
    <p:sldId id="361" r:id="rId18"/>
    <p:sldId id="362" r:id="rId19"/>
    <p:sldId id="363" r:id="rId20"/>
    <p:sldId id="364" r:id="rId21"/>
    <p:sldId id="365" r:id="rId22"/>
  </p:sldIdLst>
  <p:sldSz cx="12192000" cy="6858000"/>
  <p:notesSz cx="6858000" cy="9144000"/>
  <p:embeddedFontLst>
    <p:embeddedFont>
      <p:font typeface="Inconsolatazi4varl_qu" panose="02000503000000000000" pitchFamily="2" charset="0"/>
      <p:regular r:id="rId24"/>
      <p:bold r:id="rId25"/>
    </p:embeddedFont>
    <p:embeddedFont>
      <p:font typeface="SF PRO DISPLAY BLACK" pitchFamily="2" charset="0"/>
      <p:regular r:id="rId26"/>
      <p:bold r:id="rId27"/>
      <p:italic r:id="rId28"/>
      <p:boldItalic r:id="rId29"/>
    </p:embeddedFont>
    <p:embeddedFont>
      <p:font typeface="SF Pro Display Light" pitchFamily="2" charset="0"/>
      <p:regular r:id="rId30"/>
      <p:bold r:id="rId31"/>
      <p:italic r:id="rId32"/>
      <p:boldItalic r:id="rId33"/>
    </p:embeddedFont>
    <p:embeddedFont>
      <p:font typeface="SF PRO DISPLAY SEMIBOLD" pitchFamily="2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FF"/>
    <a:srgbClr val="0432FF"/>
    <a:srgbClr val="FF2F92"/>
    <a:srgbClr val="9E9E9E"/>
    <a:srgbClr val="F5C711"/>
    <a:srgbClr val="CD0ABC"/>
    <a:srgbClr val="4BE3E6"/>
    <a:srgbClr val="3497E6"/>
    <a:srgbClr val="61D04F"/>
    <a:srgbClr val="DF52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13"/>
    <p:restoredTop sz="94863"/>
  </p:normalViewPr>
  <p:slideViewPr>
    <p:cSldViewPr snapToGrid="0" snapToObjects="1">
      <p:cViewPr varScale="1">
        <p:scale>
          <a:sx n="120" d="100"/>
          <a:sy n="120" d="100"/>
        </p:scale>
        <p:origin x="14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F Pro Display L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F Pro Display Light" pitchFamily="2" charset="0"/>
              </a:defRPr>
            </a:lvl1pPr>
          </a:lstStyle>
          <a:p>
            <a:fld id="{8B302A0B-77C1-D843-A314-C9B988934623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F Pro Display Light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F Pro Display Light" pitchFamily="2" charset="0"/>
              </a:defRPr>
            </a:lvl1pPr>
          </a:lstStyle>
          <a:p>
            <a:fld id="{B47F86B4-4730-454B-8521-CF06FC95F4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026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SF Pro Display Light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B31F-C792-4E45-A98E-4D26E62A0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47372-57B6-664D-A26D-FC505F411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9B82C-8934-CF4E-854B-08E75F38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7726A-EFEB-B940-B17A-744E47288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DDCA4-B1DB-6C43-8A01-89E972F63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6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5CC0-4164-2543-8EFA-5CC408D8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34DC55-6722-D249-9405-366B368B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9050-B1AE-8949-AD0D-CAA30BE4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4C2F-75A0-834D-8B25-F44B1ACE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E02B0-5A2F-EF4C-B904-94FEFD2E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8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F7C08-5843-8143-A254-A78C51FEF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4E19E-8DB3-234B-B7D4-85AEBF02B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BBD94-F763-024C-BFD5-64B2C6DD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9E5E-21B7-4E45-9E81-B11FCF80C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1339-61F7-C540-A94A-057B07D7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22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A244-E7E5-974A-BB0A-05DF1D8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5FF8A-71D4-8C49-BC5B-DAEB807B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E1BA-466A-C847-9076-CF5E96382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F235A-1308-024D-B929-3F5BBDC24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837AC-2C01-244B-B271-1A6258850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73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25A5-FA63-1841-BE90-9967DCE9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3196C-E69B-D246-9005-48E35B84C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F08CF-EF4C-234B-9669-EEF5B73F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82840-8478-9E40-A9B7-D993486E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792B0-458F-BC44-8997-4FAF9D06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7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E1E0-77E6-3B41-96BC-14624972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A617-02E6-904F-A6A3-693FCE126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47DD4-65E2-4741-9DB4-D69CF95F7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B3527-5384-3F4B-B002-821B2EB7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9543-DA00-6849-A0ED-0F89D03E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FA376-85DF-164C-9254-3C45F578A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A2E2-5407-F14D-BB0E-74AC2FA6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DF9BA-B7A1-1C4F-B154-C3E753325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BDEB9-9280-4448-B789-6E412406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D8EDE-9F16-7E42-BA8F-A9410A31A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3C8DFB-5E18-6E4D-B321-1B9F89C45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3F570-CBAD-944A-ACCB-DF84F022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548D6-0ECD-2E49-99C4-6B6A5B0E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101C91-FAAF-8F40-8F1F-E4289F56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80DDC-EFCE-7A4F-AB81-7322118EC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38DE7-2F05-7E4D-AA33-9E1D245F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843C0-B152-D846-8A15-09CB866F5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25FCC-ED58-7746-99A1-2FCB92B5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5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E4026-D14A-BB44-9C91-6313D9F9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FC637-D93C-894E-8111-64464427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0B689-8BC9-E042-9B6A-B4FE4EAB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2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5174-D8A8-7044-A9C4-559463D7B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19EC-A7E0-4345-897C-C005FA304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DA5AC-A2FF-9A44-B32D-C91AAB15C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F0F77-5617-7341-AE0F-2AD3B838A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96F4F-58DE-764A-B2B0-EC35D24B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85F2B-C430-2C4F-AA80-857FFBFDD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33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5164-EFCC-0844-889F-C43C3E67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229E7-DCB7-7047-B44F-4C7551460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81E15-0446-DB44-925C-80AF373B3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F93BF-9445-454B-95E7-D282DCFA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665B-9D1E-AA47-BD88-8384B4F9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AD8D6-5326-1844-9116-47BCE11B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7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2846C-1CF3-C648-A34E-CAD53833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FFDBA-2867-3848-BA17-A4347F168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80E0-5FE1-DD48-8C11-5F8AE6080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690650B6-570D-8448-B670-1346F08DF152}" type="datetimeFigureOut">
              <a:rPr lang="en-US" smtClean="0"/>
              <a:pPr/>
              <a:t>1/10/26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B734D-1D52-4246-B6C4-00C169697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DA5C-D159-D94F-A9C1-966DA4B4C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7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4">
              <a:lumMod val="40000"/>
              <a:lumOff val="60000"/>
            </a:schemeClr>
          </a:solidFill>
          <a:latin typeface="SF Pro Display Semibold" pitchFamily="2" charset="0"/>
          <a:ea typeface="SF Pro Display Semibold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thda.com/english/wiki/ggplot2-essentials" TargetMode="External"/><Relationship Id="rId2" Type="http://schemas.openxmlformats.org/officeDocument/2006/relationships/hyperlink" Target="https://ggplot2.tidyverse.org/index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9ACB-4DB3-9F4D-9D27-EDA041F108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Visualization with R:</a:t>
            </a:r>
            <a:br>
              <a:rPr lang="en-US" dirty="0"/>
            </a:br>
            <a:r>
              <a:rPr lang="en-US" dirty="0" err="1"/>
              <a:t>tidyverse</a:t>
            </a:r>
            <a:r>
              <a:rPr lang="en-US" dirty="0"/>
              <a:t> &amp; ggplot2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3BE67-90FF-404E-BD98-665F505C9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Genomic Data Visualization &amp; Integration</a:t>
            </a:r>
          </a:p>
          <a:p>
            <a:r>
              <a:rPr lang="en-US" dirty="0"/>
              <a:t>HUGEN 2073</a:t>
            </a:r>
          </a:p>
          <a:p>
            <a:r>
              <a:rPr lang="en-US"/>
              <a:t>(</a:t>
            </a:r>
            <a:r>
              <a:rPr lang="en-US" dirty="0"/>
              <a:t>Slides borrowed/modified from Ryan Minster’s with permission)</a:t>
            </a:r>
          </a:p>
        </p:txBody>
      </p:sp>
    </p:spTree>
    <p:extLst>
      <p:ext uri="{BB962C8B-B14F-4D97-AF65-F5344CB8AC3E}">
        <p14:creationId xmlns:p14="http://schemas.microsoft.com/office/powerpoint/2010/main" val="7445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using </a:t>
            </a:r>
            <a:r>
              <a:rPr lang="en-US" b="1" dirty="0">
                <a:latin typeface="Inconsolatazi4varl_qu" panose="02000503000000000000" pitchFamily="2" charset="0"/>
              </a:rPr>
              <a:t>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If we are plotting height vs age</a:t>
            </a:r>
          </a:p>
          <a:p>
            <a:pPr lvl="1"/>
            <a:r>
              <a:rPr lang="en-US" sz="2800" dirty="0"/>
              <a:t>That is, by convention,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dependent</a:t>
            </a:r>
            <a:r>
              <a:rPr lang="en-US" sz="2800" dirty="0"/>
              <a:t> vs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independent</a:t>
            </a:r>
            <a:r>
              <a:rPr lang="en-US" sz="2800" dirty="0"/>
              <a:t> variable, </a:t>
            </a:r>
            <a:r>
              <a:rPr lang="en-US" sz="2800" i="1" dirty="0"/>
              <a:t>or</a:t>
            </a:r>
            <a:endParaRPr lang="en-US" sz="2800" dirty="0"/>
          </a:p>
          <a:p>
            <a:pPr lvl="1"/>
            <a:r>
              <a:rPr lang="en-US" sz="2800" dirty="0"/>
              <a:t>​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y</a:t>
            </a:r>
            <a:r>
              <a:rPr lang="en-US" sz="2800" dirty="0"/>
              <a:t>  vs 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x</a:t>
            </a:r>
          </a:p>
          <a:p>
            <a:pPr lvl="1"/>
            <a:r>
              <a:rPr lang="en-US" sz="2800" dirty="0"/>
              <a:t>So,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y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 = height</a:t>
            </a:r>
            <a:r>
              <a:rPr lang="en-US" sz="2800" dirty="0"/>
              <a:t> and </a:t>
            </a:r>
            <a:r>
              <a:rPr lang="en-US" sz="2800" b="1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x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 = age</a:t>
            </a:r>
            <a:br>
              <a:rPr lang="en-US" sz="2800" dirty="0"/>
            </a:br>
            <a:br>
              <a:rPr lang="en-US" sz="700" dirty="0"/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height) +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sz="7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326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using </a:t>
            </a:r>
            <a:r>
              <a:rPr lang="en-US" b="1" dirty="0">
                <a:latin typeface="Inconsolatazi4varl_qu" panose="02000503000000000000" pitchFamily="2" charset="0"/>
              </a:rPr>
              <a:t>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Alternatively</a:t>
            </a:r>
            <a:br>
              <a:rPr lang="en-US" sz="2800" dirty="0"/>
            </a:br>
            <a:br>
              <a:rPr lang="en-US" sz="700" dirty="0"/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sz="2800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aes</a:t>
            </a:r>
            <a:r>
              <a:rPr lang="en-US" sz="2800" dirty="0">
                <a:solidFill>
                  <a:srgbClr val="92D050"/>
                </a:solidFill>
                <a:latin typeface="Inconsolatazi4varl_qu" panose="02000503000000000000" pitchFamily="2" charset="0"/>
              </a:rPr>
              <a:t>(x = age, y = height)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+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r>
              <a:rPr lang="en-US" dirty="0"/>
              <a:t>Or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(data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(x = age, y = height)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r>
              <a:rPr lang="en-US" dirty="0"/>
              <a:t>Or</a:t>
            </a:r>
            <a:b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sz="2800" dirty="0">
                <a:solidFill>
                  <a:srgbClr val="FF85FF"/>
                </a:solidFill>
                <a:latin typeface="Inconsolatazi4varl_qu" panose="02000503000000000000" pitchFamily="2" charset="0"/>
              </a:rPr>
              <a:t>age, height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+ 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endParaRPr lang="en-US" sz="28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445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Scatterplot using </a:t>
            </a:r>
            <a:r>
              <a:rPr lang="en-US" b="1" dirty="0">
                <a:latin typeface="Inconsolatazi4varl_qu" panose="02000503000000000000" pitchFamily="2" charset="0"/>
              </a:rPr>
              <a:t>plot()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Change points shape and color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(age, height)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shape = 16, color = alpha("black", 0.25)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r>
              <a:rPr lang="en-US" dirty="0"/>
              <a:t>​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alpha()</a:t>
            </a:r>
            <a:r>
              <a:rPr lang="en-US" dirty="0"/>
              <a:t> is a function that lets you add transparency to a color, such that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0.25</a:t>
            </a:r>
            <a:r>
              <a:rPr lang="en-US" dirty="0"/>
              <a:t> means 25% opaque and 75% transparent.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823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Stratify Scatterplot by Category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Simple with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ggplot2</a:t>
            </a:r>
            <a:r>
              <a:rPr lang="en-US" dirty="0"/>
              <a:t>, specify that the color and the shape are set by the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sex</a:t>
            </a:r>
            <a:r>
              <a:rPr lang="en-US" dirty="0"/>
              <a:t> field from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</a:t>
            </a:r>
            <a:r>
              <a:rPr lang="en-US" dirty="0"/>
              <a:t>.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color = sex, shape = 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endParaRPr lang="en-US" sz="2800" b="1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  <a:ea typeface="SF Pro Display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423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Default Colors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Add a layer that specifies colors (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and set the point transparency in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alpha = 0.25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", "purple"))</a:t>
            </a:r>
            <a:endParaRPr lang="en-US" sz="2800" b="1" dirty="0">
              <a:solidFill>
                <a:srgbClr val="92D050"/>
              </a:solidFill>
              <a:latin typeface="Inconsolatazi4varl_qu" panose="02000503000000000000" pitchFamily="2" charset="0"/>
              <a:ea typeface="SF Pro Display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839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Trendline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Add a layer that specifies a trendline with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geom_smooth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(alpha = 0.25)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"purple"))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+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geom_smooth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(method = “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lm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”, alpha = 0.5, size = 2,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    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linetype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"42")</a:t>
            </a:r>
          </a:p>
        </p:txBody>
      </p:sp>
    </p:spTree>
    <p:extLst>
      <p:ext uri="{BB962C8B-B14F-4D97-AF65-F5344CB8AC3E}">
        <p14:creationId xmlns:p14="http://schemas.microsoft.com/office/powerpoint/2010/main" val="493815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Separately Using Facets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Add a layer that specifies a split in the data (a facet) with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facet_wrap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(alpha = 0.25)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"purple"))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stat_smooth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(method =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"line", alpha = 0.5,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size = 2)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+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facet_wrap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(~sex)</a:t>
            </a:r>
          </a:p>
        </p:txBody>
      </p:sp>
    </p:spTree>
    <p:extLst>
      <p:ext uri="{BB962C8B-B14F-4D97-AF65-F5344CB8AC3E}">
        <p14:creationId xmlns:p14="http://schemas.microsoft.com/office/powerpoint/2010/main" val="3272801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Labels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Add a layer that changes the labels with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labs()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age, y =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(alpha = 0.25)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"purple"))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stat_smooth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(method =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"line", alpha = 0.5,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size = 2)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facet_wrap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(~sex)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labs(title = "Height vs Age", x = "Height (cm)",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  y = "Age (years)")</a:t>
            </a:r>
          </a:p>
        </p:txBody>
      </p:sp>
    </p:spTree>
    <p:extLst>
      <p:ext uri="{BB962C8B-B14F-4D97-AF65-F5344CB8AC3E}">
        <p14:creationId xmlns:p14="http://schemas.microsoft.com/office/powerpoint/2010/main" val="28567209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Legend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Move the legend with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theme()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(age,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(alpha = 0.25)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"purple"))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stat_smooth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(method =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"line", alpha = 0.5,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size = 2)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facet_wrap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(~sex)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labs(title = "Height vs Age", x = "Height (cm)",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y = "Age (years)")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theme(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legend.position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"top")</a:t>
            </a:r>
          </a:p>
        </p:txBody>
      </p:sp>
    </p:spTree>
    <p:extLst>
      <p:ext uri="{BB962C8B-B14F-4D97-AF65-F5344CB8AC3E}">
        <p14:creationId xmlns:p14="http://schemas.microsoft.com/office/powerpoint/2010/main" val="1573769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750C-ED01-7346-A51A-DEC33F02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Black and White Background</a:t>
            </a:r>
            <a:endParaRPr lang="en-US" b="1" dirty="0">
              <a:latin typeface="Inconsolatazi4varl_qu" panose="02000503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FB176-71E4-014F-8623-3789A121E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67533" cy="5032375"/>
          </a:xfrm>
        </p:spPr>
        <p:txBody>
          <a:bodyPr>
            <a:normAutofit/>
          </a:bodyPr>
          <a:lstStyle/>
          <a:p>
            <a:r>
              <a:rPr lang="en-US" dirty="0"/>
              <a:t>Change the background appearance to black and white, for example, with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theme_bw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(age, height, color = sex, shape = 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(alpha = 0.25)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scale_color_manual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(values = c("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darkgreen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"purple"))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stat_smooth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(method =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"line", alpha = 0.5,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size = 2)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facet_wrap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(~sex)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labs(title = "Height vs Age", x = "Height (cm)",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y = "Age (years)")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theme(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legend.position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"top")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+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theme_bw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528299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5AFFB-6459-1443-B72A-1933A486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42E73-E177-CA4D-84BF-4C90F6473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By the end of the session, students will be able to: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 basic functions of R </a:t>
            </a:r>
            <a:r>
              <a:rPr lang="en-US" dirty="0" err="1"/>
              <a:t>tidyverse</a:t>
            </a:r>
            <a:r>
              <a:rPr lang="en-US" dirty="0"/>
              <a:t> </a:t>
            </a:r>
            <a:r>
              <a:rPr lang="en-US" i="1" dirty="0" err="1"/>
              <a:t>dplyr</a:t>
            </a:r>
            <a:r>
              <a:rPr lang="en-US" dirty="0"/>
              <a:t> to work with data frames</a:t>
            </a:r>
          </a:p>
          <a:p>
            <a:r>
              <a:rPr lang="en-US" dirty="0"/>
              <a:t>Describe the basic syntax used by </a:t>
            </a:r>
            <a:r>
              <a:rPr lang="en-US" i="1" dirty="0"/>
              <a:t>ggplot2</a:t>
            </a:r>
          </a:p>
          <a:p>
            <a:r>
              <a:rPr lang="en-US" dirty="0"/>
              <a:t>Create a scatterplot with two categories of data points using R </a:t>
            </a:r>
            <a:r>
              <a:rPr lang="en-US" i="1" dirty="0"/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1025384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3C600-3C11-994A-9865-B1E8D83DE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b="1" dirty="0" err="1">
                <a:latin typeface="Inconsolatazi4varl_qu" panose="02000503000000000000" pitchFamily="2" charset="0"/>
              </a:rPr>
              <a:t>geom</a:t>
            </a:r>
            <a:r>
              <a:rPr lang="en-US" dirty="0" err="1"/>
              <a:t>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4A1A-3100-EF45-A963-AAE2D2161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geom_histogram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geom_density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geom_bar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geom_dotpoint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geom_boxplot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geom_violin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95445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3C600-3C11-994A-9865-B1E8D83DE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4A1A-3100-EF45-A963-AAE2D2161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https://ggplot2.tidyverse.org/index.html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https://sthda.com/english/wiki/ggplot2-essentials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5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F7DEF-BFD7-A34F-BB20-63131CF3E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spc="440" dirty="0">
                <a:solidFill>
                  <a:srgbClr val="FF0000"/>
                </a:solidFill>
                <a:latin typeface="SF Pro Display Black" pitchFamily="2" charset="0"/>
                <a:ea typeface="SF Pro Display Black" pitchFamily="2" charset="0"/>
              </a:rPr>
              <a:t>ACHTUNG!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FDF62-5654-9F4D-8199-29B11CB68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tried to catch Microsoft autocorrects but may have missed some.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“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  <a:r>
              <a:rPr lang="en-US" dirty="0"/>
              <a:t>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‘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’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`</a:t>
            </a:r>
            <a:r>
              <a:rPr lang="en-US" dirty="0"/>
              <a:t>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–</a:t>
            </a:r>
            <a:r>
              <a:rPr lang="en-US" dirty="0"/>
              <a:t>, and </a:t>
            </a:r>
            <a:r>
              <a:rPr lang="en-US" dirty="0">
                <a:solidFill>
                  <a:schemeClr val="bg1"/>
                </a:solidFill>
              </a:rPr>
              <a:t>—</a:t>
            </a:r>
            <a:r>
              <a:rPr lang="en-US" dirty="0"/>
              <a:t> (a hyphen, an </a:t>
            </a:r>
            <a:r>
              <a:rPr lang="en-US" dirty="0" err="1"/>
              <a:t>en</a:t>
            </a:r>
            <a:r>
              <a:rPr lang="en-US" dirty="0"/>
              <a:t> dash and an </a:t>
            </a:r>
            <a:r>
              <a:rPr lang="en-US" dirty="0" err="1"/>
              <a:t>em</a:t>
            </a:r>
            <a:r>
              <a:rPr lang="en-US" dirty="0"/>
              <a:t> dash, respectively). Also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-</a:t>
            </a:r>
            <a:r>
              <a:rPr lang="en-US" dirty="0"/>
              <a:t> vs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--</a:t>
            </a:r>
            <a:r>
              <a:rPr lang="en-US" dirty="0"/>
              <a:t>. Also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en-US" dirty="0"/>
              <a:t> vs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==</a:t>
            </a:r>
            <a:r>
              <a:rPr lang="en-US" dirty="0"/>
              <a:t>.</a:t>
            </a:r>
          </a:p>
          <a:p>
            <a:r>
              <a:rPr lang="en-US" dirty="0"/>
              <a:t>Double check capitalization.</a:t>
            </a:r>
          </a:p>
          <a:p>
            <a:r>
              <a:rPr lang="en-US" dirty="0"/>
              <a:t>Beware the difference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O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o</a:t>
            </a:r>
            <a:r>
              <a:rPr lang="en-US" dirty="0"/>
              <a:t>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0</a:t>
            </a:r>
            <a:r>
              <a:rPr lang="en-US" dirty="0"/>
              <a:t>, and between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1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dirty="0"/>
              <a:t> and 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  <a:ea typeface="Menlo" panose="020B0609030804020204" pitchFamily="49" charset="0"/>
                <a:cs typeface="Menlo" panose="020B0609030804020204" pitchFamily="49" charset="0"/>
              </a:rPr>
              <a:t>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880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F676F-7C5C-C745-B688-3B2AEEEAB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(and </a:t>
            </a:r>
            <a:r>
              <a:rPr lang="en-US" dirty="0" err="1"/>
              <a:t>dplyr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1A6F6-483B-A248-8034-96BA2B2AF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is an extension of R syntax that is meant to facilitate data science and encourages the use of a forward-pipe operator (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%&gt;%</a:t>
            </a:r>
            <a:r>
              <a:rPr lang="en-US" dirty="0"/>
              <a:t>) over nesting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although there is still a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lot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of nesting</a:t>
            </a:r>
          </a:p>
          <a:p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dirty="0" err="1"/>
              <a:t>tidyverse</a:t>
            </a:r>
            <a:r>
              <a:rPr lang="en-US" dirty="0"/>
              <a:t> is a suite of packages: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ggplot2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dplyr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tidyr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readr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purrr</a:t>
            </a:r>
            <a:r>
              <a:rPr lang="en-US" i="1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tibble</a:t>
            </a:r>
            <a:r>
              <a:rPr lang="en-US" dirty="0"/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stringr</a:t>
            </a:r>
            <a:r>
              <a:rPr lang="en-US" dirty="0"/>
              <a:t>, and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forcats</a:t>
            </a:r>
            <a:r>
              <a:rPr lang="en-US" dirty="0"/>
              <a:t>. A few other packages are useful, for example,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magrittr</a:t>
            </a:r>
            <a:r>
              <a:rPr lang="en-US" i="1" dirty="0"/>
              <a:t> </a:t>
            </a:r>
            <a:r>
              <a:rPr lang="en-US" dirty="0"/>
              <a:t>(which adds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%$%</a:t>
            </a:r>
            <a:r>
              <a:rPr lang="en-US" dirty="0"/>
              <a:t>, and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%&lt;&gt;%</a:t>
            </a:r>
            <a:r>
              <a:rPr lang="en-US" dirty="0"/>
              <a:t>)</a:t>
            </a:r>
            <a:br>
              <a:rPr lang="en-US" i="1" dirty="0"/>
            </a:br>
            <a:br>
              <a:rPr lang="en-US" i="1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library(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tidyverse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library(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magrittr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739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9734-59ED-3744-A186-16712A40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Data Management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BF51-0995-B746-AF8A-73867F9ED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in data</a:t>
            </a:r>
            <a:br>
              <a:rPr lang="en-US" dirty="0"/>
            </a:br>
            <a:br>
              <a:rPr lang="en-US" sz="700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&lt;-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read_csv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("20220120-rlm-2073_Data.csv")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sz="700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r>
              <a:rPr lang="en-US" dirty="0"/>
              <a:t>Writing out data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write_csv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(data, "20220120-YOURINITIALS-2073_Data.csv")</a:t>
            </a:r>
          </a:p>
        </p:txBody>
      </p:sp>
    </p:spTree>
    <p:extLst>
      <p:ext uri="{BB962C8B-B14F-4D97-AF65-F5344CB8AC3E}">
        <p14:creationId xmlns:p14="http://schemas.microsoft.com/office/powerpoint/2010/main" val="402800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9734-59ED-3744-A186-16712A40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Data Management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BF51-0995-B746-AF8A-73867F9ED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442"/>
          </a:xfrm>
        </p:spPr>
        <p:txBody>
          <a:bodyPr>
            <a:normAutofit/>
          </a:bodyPr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Data read in via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read_csv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(as opposed to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read.csv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) technically creates a </a:t>
            </a:r>
            <a:r>
              <a:rPr lang="en-US" dirty="0" err="1">
                <a:latin typeface="SF Pro Display Light" pitchFamily="2" charset="0"/>
                <a:ea typeface="SF Pro Display Light" pitchFamily="2" charset="0"/>
              </a:rPr>
              <a:t>tibble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rather than a data frame. The characteristics are slightly different, but don’t worry too much about them today.</a:t>
            </a:r>
          </a:p>
          <a:p>
            <a:endParaRPr lang="en-US" dirty="0"/>
          </a:p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You can pipe the data to functions using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%&gt;%</a:t>
            </a:r>
            <a:br>
              <a:rPr lang="en-US" dirty="0">
                <a:latin typeface="SF Pro Display Light" pitchFamily="2" charset="0"/>
                <a:ea typeface="SF Pro Display Light" pitchFamily="2" charset="0"/>
              </a:rPr>
            </a:br>
            <a:br>
              <a:rPr lang="en-US" dirty="0">
                <a:latin typeface="SF Pro Display Light" pitchFamily="2" charset="0"/>
                <a:ea typeface="SF Pro Display Light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summarize(mean(height),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(height))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instead of 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mean(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);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data$height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1707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9734-59ED-3744-A186-16712A40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Data Management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BF51-0995-B746-AF8A-73867F9ED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442"/>
          </a:xfrm>
        </p:spPr>
        <p:txBody>
          <a:bodyPr>
            <a:normAutofit/>
          </a:bodyPr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You can subset using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filter()</a:t>
            </a:r>
            <a:br>
              <a:rPr lang="en-US" dirty="0">
                <a:latin typeface="SF Pro Display Light" pitchFamily="2" charset="0"/>
                <a:ea typeface="SF Pro Display Light" pitchFamily="2" charset="0"/>
              </a:rPr>
            </a:br>
            <a:br>
              <a:rPr lang="en-US" sz="700" dirty="0">
                <a:latin typeface="SF Pro Display Light" pitchFamily="2" charset="0"/>
                <a:ea typeface="SF Pro Display Light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filter(sex == "F")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/>
              <a:t>instead of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data[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data$sex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== "F", ]</a:t>
            </a:r>
          </a:p>
        </p:txBody>
      </p:sp>
    </p:spTree>
    <p:extLst>
      <p:ext uri="{BB962C8B-B14F-4D97-AF65-F5344CB8AC3E}">
        <p14:creationId xmlns:p14="http://schemas.microsoft.com/office/powerpoint/2010/main" val="1663214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E4404-69AC-CF4F-820D-6D36E0D68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Optical Method  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53428-2C7F-3E4B-BF1E-BDF80DBC1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“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SF Pro Display Light" pitchFamily="2" charset="0"/>
              </a:rPr>
              <a:t>table()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” categorical data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select(sex) %&gt;% table()</a:t>
            </a:r>
          </a:p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Look at basic histograms of continuous data using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hist()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height)) +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geom_histogram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</a:p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Play around with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binwidth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to see different shapes of the histograms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sz="7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height))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geom_histogram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binwidth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5)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%&gt;%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height))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geom_histogram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binwidth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10)</a:t>
            </a:r>
          </a:p>
        </p:txBody>
      </p:sp>
    </p:spTree>
    <p:extLst>
      <p:ext uri="{BB962C8B-B14F-4D97-AF65-F5344CB8AC3E}">
        <p14:creationId xmlns:p14="http://schemas.microsoft.com/office/powerpoint/2010/main" val="19220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0E6EF-782B-1140-A093-F521009E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E4510-01E8-DE45-ACCE-17BDB07AE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60975"/>
          </a:xfrm>
        </p:spPr>
        <p:txBody>
          <a:bodyPr>
            <a:normAutofit/>
          </a:bodyPr>
          <a:lstStyle/>
          <a:p>
            <a:r>
              <a:rPr lang="en-US" dirty="0"/>
              <a:t>There </a:t>
            </a:r>
            <a:r>
              <a:rPr lang="en-US" i="1" dirty="0"/>
              <a:t>was</a:t>
            </a:r>
            <a:r>
              <a:rPr lang="en-US" dirty="0"/>
              <a:t> a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/>
              <a:t> package, with different syntax, but it was abandoned by its developer for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ggplot2</a:t>
            </a:r>
          </a:p>
          <a:p>
            <a:r>
              <a:rPr lang="en-US" dirty="0"/>
              <a:t>The syntax is built around constructing a plot in layers, for example:</a:t>
            </a:r>
          </a:p>
          <a:p>
            <a:pPr lvl="1"/>
            <a:r>
              <a:rPr lang="en-US" sz="2800" dirty="0"/>
              <a:t>supplying data set 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sz="2800" dirty="0"/>
              <a:t>)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</a:t>
            </a:r>
          </a:p>
          <a:p>
            <a:pPr lvl="1"/>
            <a:r>
              <a:rPr lang="en-US" sz="2800" dirty="0"/>
              <a:t>choosing type of plot 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geom</a:t>
            </a:r>
            <a:r>
              <a:rPr lang="en-US" sz="2800" dirty="0"/>
              <a:t>)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</a:t>
            </a:r>
          </a:p>
          <a:p>
            <a:pPr lvl="1"/>
            <a:r>
              <a:rPr lang="en-US" sz="2800" dirty="0"/>
              <a:t>applying mapping of data to x and y and colors (</a:t>
            </a:r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sz="2800" dirty="0"/>
              <a:t>)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+</a:t>
            </a:r>
          </a:p>
          <a:p>
            <a:pPr lvl="1"/>
            <a:r>
              <a:rPr lang="en-US" sz="2800" dirty="0"/>
              <a:t>etc. etc.</a:t>
            </a:r>
          </a:p>
          <a:p>
            <a:r>
              <a:rPr lang="en-US" dirty="0"/>
              <a:t>Basic template</a:t>
            </a:r>
            <a:br>
              <a:rPr lang="en-US" dirty="0"/>
            </a:br>
            <a:br>
              <a:rPr lang="en-US" sz="700" dirty="0"/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ggplot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(data = &lt;DATA&gt;)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(x = &lt;X_VARIABLE&gt;, y = &lt;Y_VARIABLE&gt;) +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&lt;GEOM_FUNCTION&gt;()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346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2962</TotalTime>
  <Words>1677</Words>
  <Application>Microsoft Macintosh PowerPoint</Application>
  <PresentationFormat>Widescreen</PresentationFormat>
  <Paragraphs>79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Inconsolatazi4varl_qu</vt:lpstr>
      <vt:lpstr>SF PRO DISPLAY BLACK</vt:lpstr>
      <vt:lpstr>SF Pro Display Light</vt:lpstr>
      <vt:lpstr>SF PRO DISPLAY SEMIBOLD</vt:lpstr>
      <vt:lpstr>Arial</vt:lpstr>
      <vt:lpstr>Office Theme</vt:lpstr>
      <vt:lpstr>Visualization with R: tidyverse &amp; ggplot2</vt:lpstr>
      <vt:lpstr>Learning Objectives</vt:lpstr>
      <vt:lpstr>ACHTUNG!</vt:lpstr>
      <vt:lpstr>tidyverse (and dplyr)</vt:lpstr>
      <vt:lpstr>Some Data Management Basics</vt:lpstr>
      <vt:lpstr>Some Data Management Basics</vt:lpstr>
      <vt:lpstr>Some Data Management Basics</vt:lpstr>
      <vt:lpstr>Optical Method   cont’d</vt:lpstr>
      <vt:lpstr>ggplot2</vt:lpstr>
      <vt:lpstr>Create a Scatterplot using ggplot2</vt:lpstr>
      <vt:lpstr>Create a Scatterplot using ggplot2</vt:lpstr>
      <vt:lpstr>Create a Scatterplot using plot()</vt:lpstr>
      <vt:lpstr>Stratify Scatterplot by Category</vt:lpstr>
      <vt:lpstr>Change the Default Colors</vt:lpstr>
      <vt:lpstr>Add a Trendline</vt:lpstr>
      <vt:lpstr>Plot Separately Using Facets</vt:lpstr>
      <vt:lpstr>Set Labels</vt:lpstr>
      <vt:lpstr>Move Legend</vt:lpstr>
      <vt:lpstr>Set Black and White Background</vt:lpstr>
      <vt:lpstr>Other geom’s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Shell Scripting</dc:title>
  <dc:creator>Minster, Ryan L</dc:creator>
  <cp:lastModifiedBy>Chernus, Jonathan M</cp:lastModifiedBy>
  <cp:revision>408</cp:revision>
  <dcterms:created xsi:type="dcterms:W3CDTF">2018-11-09T14:32:06Z</dcterms:created>
  <dcterms:modified xsi:type="dcterms:W3CDTF">2026-01-10T14:14:44Z</dcterms:modified>
</cp:coreProperties>
</file>

<file path=docProps/thumbnail.jpeg>
</file>